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1" r:id="rId2"/>
    <p:sldId id="322" r:id="rId3"/>
    <p:sldId id="323" r:id="rId4"/>
    <p:sldId id="324" r:id="rId5"/>
    <p:sldId id="325" r:id="rId6"/>
    <p:sldId id="326" r:id="rId7"/>
    <p:sldId id="292" r:id="rId8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17E"/>
    <a:srgbClr val="00539B"/>
    <a:srgbClr val="00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1192" autoAdjust="0"/>
  </p:normalViewPr>
  <p:slideViewPr>
    <p:cSldViewPr>
      <p:cViewPr varScale="1">
        <p:scale>
          <a:sx n="70" d="100"/>
          <a:sy n="70" d="100"/>
        </p:scale>
        <p:origin x="182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364" y="726"/>
      </p:cViewPr>
      <p:guideLst>
        <p:guide orient="horz" pos="3126"/>
        <p:guide pos="2141"/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2D3C33C-01DC-47FC-989F-264312AF58AA}" type="datetimeFigureOut">
              <a:rPr lang="en-GB" smtClean="0"/>
              <a:pPr/>
              <a:t>31/05/2018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8093C70-074A-4DEC-877C-73A7A42D4607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93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49978DB-AF22-4E24-B4E0-DD02DE02D014}" type="datetimeFigureOut">
              <a:rPr lang="en-GB" smtClean="0"/>
              <a:pPr/>
              <a:t>31/05/2018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A67A85C-EEB8-4E63-803E-5EA175D73F24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69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87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65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46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83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63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7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887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1512" y="4722788"/>
            <a:ext cx="5448493" cy="4474030"/>
          </a:xfrm>
        </p:spPr>
        <p:txBody>
          <a:bodyPr/>
          <a:lstStyle/>
          <a:p>
            <a:pPr algn="just">
              <a:buFontTx/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A85C-EEB8-4E63-803E-5EA175D73F2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78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8817E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E43424-7077-4D8D-9D03-0BB5871D6A09}" type="slidenum">
              <a:rPr lang="en-GB"/>
              <a:pPr/>
              <a:t>‹N°›</a:t>
            </a:fld>
            <a:endParaRPr lang="en-GB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727075"/>
            <a:ext cx="9144000" cy="71438"/>
          </a:xfrm>
          <a:prstGeom prst="rect">
            <a:avLst/>
          </a:prstGeom>
          <a:solidFill>
            <a:srgbClr val="8881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132" name="Picture 12" descr="20x250-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175" cy="7191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6618-45DB-4B51-93B0-602D098A5B69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3375D-D4CC-41D6-A459-6175163564B9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B70C2-6BC1-416E-BC71-2025738FA3EB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9D616-8D18-49B4-B6A5-33111BC88D1C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2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2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6A0DF-62A2-40FA-86E2-6167FEA7DAA6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76352-28DE-4902-9C58-A2CD60533077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272B-A245-43DF-BF12-CB81B341E34B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11527-38DB-4818-B889-04A9FD3FBA54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12D94-BDBD-4152-93A4-12B3C87ABB00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58A-082F-4DB0-ABA7-474E600DB2A6}" type="slidenum">
              <a:rPr lang="en-GB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62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v-SE"/>
              <a:t>(c) Dr Julian Potter 2017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47F8B3-9EE8-4A3F-8EB3-17A5F24B810B}" type="slidenum">
              <a:rPr lang="en-GB"/>
              <a:pPr/>
              <a:t>‹N°›</a:t>
            </a:fld>
            <a:endParaRPr lang="en-GB" dirty="0"/>
          </a:p>
        </p:txBody>
      </p:sp>
      <p:pic>
        <p:nvPicPr>
          <p:cNvPr id="1039" name="Picture 15" descr="20x25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71913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727075"/>
            <a:ext cx="9144000" cy="71438"/>
          </a:xfrm>
          <a:prstGeom prst="rect">
            <a:avLst/>
          </a:prstGeom>
          <a:solidFill>
            <a:srgbClr val="8881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mp@wpt.co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530" y="1403775"/>
            <a:ext cx="8421303" cy="5319211"/>
          </a:xfrm>
        </p:spPr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IP &amp; Disruptive Technology</a:t>
            </a:r>
          </a:p>
          <a:p>
            <a:r>
              <a:rPr lang="en-GB" sz="3600" dirty="0">
                <a:solidFill>
                  <a:schemeClr val="tx1"/>
                </a:solidFill>
              </a:rPr>
              <a:t>- Plus </a:t>
            </a:r>
            <a:r>
              <a:rPr lang="en-GB" sz="3600" dirty="0" err="1">
                <a:solidFill>
                  <a:schemeClr val="tx1"/>
                </a:solidFill>
              </a:rPr>
              <a:t>ça</a:t>
            </a:r>
            <a:r>
              <a:rPr lang="en-GB" sz="3600" dirty="0">
                <a:solidFill>
                  <a:schemeClr val="tx1"/>
                </a:solidFill>
              </a:rPr>
              <a:t> change plus </a:t>
            </a:r>
            <a:r>
              <a:rPr lang="en-GB" sz="3600" dirty="0" err="1">
                <a:solidFill>
                  <a:schemeClr val="tx1"/>
                </a:solidFill>
              </a:rPr>
              <a:t>c’est</a:t>
            </a:r>
            <a:r>
              <a:rPr lang="en-GB" sz="3600" dirty="0">
                <a:solidFill>
                  <a:schemeClr val="tx1"/>
                </a:solidFill>
              </a:rPr>
              <a:t> la </a:t>
            </a:r>
            <a:r>
              <a:rPr lang="en-GB" sz="3600" dirty="0" err="1">
                <a:solidFill>
                  <a:schemeClr val="tx1"/>
                </a:solidFill>
              </a:rPr>
              <a:t>même</a:t>
            </a:r>
            <a:r>
              <a:rPr lang="en-GB" sz="3600" dirty="0">
                <a:solidFill>
                  <a:schemeClr val="tx1"/>
                </a:solidFill>
              </a:rPr>
              <a:t> chose</a:t>
            </a:r>
          </a:p>
          <a:p>
            <a:endParaRPr lang="en-GB" sz="2400" dirty="0"/>
          </a:p>
          <a:p>
            <a:r>
              <a:rPr lang="en-GB" dirty="0"/>
              <a:t>Dr Julian Potter</a:t>
            </a:r>
          </a:p>
          <a:p>
            <a:r>
              <a:rPr lang="en-GB" dirty="0"/>
              <a:t>WP Thompson Intellectual Property</a:t>
            </a:r>
          </a:p>
          <a:p>
            <a:endParaRPr lang="en-GB" dirty="0"/>
          </a:p>
          <a:p>
            <a:endParaRPr lang="en-GB" dirty="0"/>
          </a:p>
          <a:p>
            <a:endParaRPr lang="en-GB" sz="2400" b="1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E43424-7077-4D8D-9D03-0BB5871D6A0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" y="-14275"/>
            <a:ext cx="741568" cy="745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4386351"/>
            <a:ext cx="18478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3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1"/>
            <a:ext cx="8640960" cy="855095"/>
          </a:xfrm>
        </p:spPr>
        <p:txBody>
          <a:bodyPr/>
          <a:lstStyle/>
          <a:p>
            <a:r>
              <a:rPr lang="en-GB" sz="4000" dirty="0"/>
              <a:t>Disruptive technology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29"/>
            <a:ext cx="5760640" cy="322145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1527-38DB-4818-B889-04A9FD3FBA5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544549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GB" dirty="0"/>
              <a:t>What is it ?</a:t>
            </a:r>
          </a:p>
          <a:p>
            <a:pPr lvl="1" algn="just"/>
            <a:r>
              <a:rPr lang="en-GB" dirty="0"/>
              <a:t>“disruptive” - something that stops or interrupts something proceeding</a:t>
            </a:r>
          </a:p>
          <a:p>
            <a:pPr lvl="1" algn="just"/>
            <a:r>
              <a:rPr lang="en-GB" dirty="0"/>
              <a:t>suggestions:</a:t>
            </a:r>
          </a:p>
          <a:p>
            <a:pPr lvl="3" algn="just"/>
            <a:r>
              <a:rPr lang="en-GB" sz="2400" dirty="0"/>
              <a:t>Vaccination</a:t>
            </a:r>
          </a:p>
          <a:p>
            <a:pPr lvl="3" algn="just"/>
            <a:r>
              <a:rPr lang="en-GB" sz="2400" dirty="0"/>
              <a:t>Printing press</a:t>
            </a:r>
          </a:p>
          <a:p>
            <a:pPr lvl="3" algn="just"/>
            <a:r>
              <a:rPr lang="en-GB" sz="2400"/>
              <a:t>Telegraphy</a:t>
            </a:r>
            <a:endParaRPr lang="en-GB" sz="2400" dirty="0"/>
          </a:p>
          <a:p>
            <a:pPr lvl="3" algn="just"/>
            <a:r>
              <a:rPr lang="en-GB" sz="2400" dirty="0"/>
              <a:t>Computers – mainframe, digital, microprocessor</a:t>
            </a:r>
          </a:p>
          <a:p>
            <a:pPr lvl="3" algn="just"/>
            <a:r>
              <a:rPr lang="en-GB" sz="2400" dirty="0"/>
              <a:t>Packet Switched communications, WWW </a:t>
            </a:r>
          </a:p>
          <a:p>
            <a:pPr lvl="3" algn="just"/>
            <a:r>
              <a:rPr lang="en-GB" sz="2400" dirty="0"/>
              <a:t>Block chain</a:t>
            </a:r>
          </a:p>
          <a:p>
            <a:pPr lvl="3" algn="just"/>
            <a:endParaRPr lang="en-GB" sz="2400" dirty="0"/>
          </a:p>
          <a:p>
            <a:pPr lvl="2" algn="just"/>
            <a:endParaRPr lang="en-GB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2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1"/>
            <a:ext cx="8640960" cy="855095"/>
          </a:xfrm>
        </p:spPr>
        <p:txBody>
          <a:bodyPr/>
          <a:lstStyle/>
          <a:p>
            <a:r>
              <a:rPr lang="en-GB" sz="4000" dirty="0"/>
              <a:t>Disruptive technology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29"/>
            <a:ext cx="5760640" cy="322145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1527-38DB-4818-B889-04A9FD3FBA5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448780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generally new and unanticipated (unexpected) so probably not obvious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technology protected by patent, Art. 52(1) EPC</a:t>
            </a:r>
          </a:p>
          <a:p>
            <a:pPr algn="just"/>
            <a:r>
              <a:rPr lang="en-GB" dirty="0"/>
              <a:t>criteria for patent</a:t>
            </a:r>
          </a:p>
          <a:p>
            <a:pPr lvl="2" algn="just"/>
            <a:r>
              <a:rPr lang="en-GB" dirty="0"/>
              <a:t>new, inventive (not obvious), industrially applicable </a:t>
            </a:r>
          </a:p>
          <a:p>
            <a:pPr lvl="2" algn="just"/>
            <a:r>
              <a:rPr lang="en-GB" dirty="0"/>
              <a:t>easily met, trivial to protect </a:t>
            </a:r>
          </a:p>
          <a:p>
            <a:pPr algn="just"/>
            <a:r>
              <a:rPr lang="en-GB" dirty="0"/>
              <a:t>application of a disruptive technology more common but may be more difficult to protect </a:t>
            </a:r>
          </a:p>
          <a:p>
            <a:pPr lvl="2" algn="just"/>
            <a:endParaRPr lang="en-GB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6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1"/>
            <a:ext cx="8640960" cy="855095"/>
          </a:xfrm>
        </p:spPr>
        <p:txBody>
          <a:bodyPr/>
          <a:lstStyle/>
          <a:p>
            <a:r>
              <a:rPr lang="en-GB" sz="4000" dirty="0"/>
              <a:t>Disruptive technology applications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29"/>
            <a:ext cx="5760640" cy="322145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1527-38DB-4818-B889-04A9FD3FBA5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7200" y="1544549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GB" dirty="0"/>
              <a:t>application may be obvious</a:t>
            </a:r>
          </a:p>
          <a:p>
            <a:pPr lvl="1" algn="just"/>
            <a:r>
              <a:rPr lang="en-GB" dirty="0"/>
              <a:t>implement a vaccination programme</a:t>
            </a:r>
          </a:p>
          <a:p>
            <a:pPr lvl="1" algn="just"/>
            <a:r>
              <a:rPr lang="en-GB" dirty="0"/>
              <a:t>vaccines for many diseases </a:t>
            </a:r>
          </a:p>
          <a:p>
            <a:pPr algn="just"/>
            <a:r>
              <a:rPr lang="en-GB" dirty="0"/>
              <a:t>protecting application </a:t>
            </a:r>
            <a:r>
              <a:rPr lang="en-GB" i="1" dirty="0"/>
              <a:t>per se </a:t>
            </a:r>
            <a:r>
              <a:rPr lang="en-GB" dirty="0"/>
              <a:t>may prove challenging</a:t>
            </a:r>
          </a:p>
          <a:p>
            <a:pPr algn="just"/>
            <a:r>
              <a:rPr lang="en-GB" dirty="0"/>
              <a:t>need to look deeper into application</a:t>
            </a:r>
          </a:p>
          <a:p>
            <a:pPr algn="just"/>
            <a:r>
              <a:rPr lang="en-GB" dirty="0"/>
              <a:t>CIIs</a:t>
            </a:r>
          </a:p>
          <a:p>
            <a:pPr lvl="1" algn="just"/>
            <a:r>
              <a:rPr lang="en-GB" dirty="0" err="1"/>
              <a:t>fintech</a:t>
            </a:r>
            <a:r>
              <a:rPr lang="en-GB" dirty="0"/>
              <a:t>, AI, internet commerce,  cryptocurrency, ECU, VR, AR etc. </a:t>
            </a:r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0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1"/>
            <a:ext cx="8640960" cy="855095"/>
          </a:xfrm>
        </p:spPr>
        <p:txBody>
          <a:bodyPr/>
          <a:lstStyle/>
          <a:p>
            <a:r>
              <a:rPr lang="en-GB" sz="4000" dirty="0"/>
              <a:t>Disruptive technology applications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29"/>
            <a:ext cx="5760640" cy="322145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1527-38DB-4818-B889-04A9FD3FBA5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77927" y="1685952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GB" dirty="0"/>
              <a:t>internet commerce</a:t>
            </a:r>
          </a:p>
          <a:p>
            <a:pPr lvl="1" algn="just"/>
            <a:r>
              <a:rPr lang="en-GB" dirty="0"/>
              <a:t>order goods using a networked computing device</a:t>
            </a:r>
          </a:p>
          <a:p>
            <a:pPr lvl="1" algn="just"/>
            <a:r>
              <a:rPr lang="en-GB" dirty="0"/>
              <a:t>buy	“over the net”</a:t>
            </a:r>
          </a:p>
          <a:p>
            <a:pPr lvl="2" algn="just"/>
            <a:r>
              <a:rPr lang="en-GB" dirty="0"/>
              <a:t>implementation of conventional purchase paradigm using disruptive technology</a:t>
            </a:r>
          </a:p>
          <a:p>
            <a:pPr lvl="2" algn="just"/>
            <a:r>
              <a:rPr lang="en-GB" dirty="0"/>
              <a:t>no technical innovation</a:t>
            </a:r>
          </a:p>
          <a:p>
            <a:pPr lvl="1" algn="just"/>
            <a:r>
              <a:rPr lang="en-GB" dirty="0"/>
              <a:t>not patentable with current patent laws</a:t>
            </a:r>
          </a:p>
          <a:p>
            <a:pPr lvl="1" algn="just"/>
            <a:r>
              <a:rPr lang="en-GB" dirty="0"/>
              <a:t>use other forms of IP protection</a:t>
            </a:r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2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07291"/>
            <a:ext cx="8640960" cy="855095"/>
          </a:xfrm>
        </p:spPr>
        <p:txBody>
          <a:bodyPr/>
          <a:lstStyle/>
          <a:p>
            <a:r>
              <a:rPr lang="en-GB" sz="4000" dirty="0"/>
              <a:t>Disruptive technology applications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399329"/>
            <a:ext cx="5760640" cy="322145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1527-38DB-4818-B889-04A9FD3FBA5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51495" y="1852767"/>
            <a:ext cx="8229600" cy="47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GB" sz="2400" dirty="0"/>
              <a:t>how to protect application innovations</a:t>
            </a:r>
          </a:p>
          <a:p>
            <a:pPr lvl="1" algn="just"/>
            <a:r>
              <a:rPr lang="en-GB" sz="2000" dirty="0"/>
              <a:t>identify technological innovation</a:t>
            </a:r>
          </a:p>
          <a:p>
            <a:pPr lvl="1" algn="just"/>
            <a:r>
              <a:rPr lang="en-GB" sz="2000" dirty="0"/>
              <a:t>identify attractive force bringing custom or other benefit</a:t>
            </a:r>
          </a:p>
          <a:p>
            <a:pPr lvl="1" algn="just"/>
            <a:r>
              <a:rPr lang="en-GB" sz="2000" dirty="0"/>
              <a:t>identify technology essential to providing benefit to user</a:t>
            </a:r>
          </a:p>
          <a:p>
            <a:pPr algn="just"/>
            <a:r>
              <a:rPr lang="en-GB" sz="2400" dirty="0"/>
              <a:t>this is to provide patent protection and may not always be possible</a:t>
            </a:r>
          </a:p>
          <a:p>
            <a:pPr algn="just"/>
            <a:r>
              <a:rPr lang="en-GB" sz="2400" dirty="0"/>
              <a:t>what level/type of technical innovation should be protected for digital economy</a:t>
            </a:r>
          </a:p>
          <a:p>
            <a:pPr algn="just"/>
            <a:r>
              <a:rPr lang="en-GB" sz="2400" dirty="0"/>
              <a:t>new right necessary?</a:t>
            </a:r>
          </a:p>
          <a:p>
            <a:pPr algn="just"/>
            <a:r>
              <a:rPr lang="en-GB" sz="2400" dirty="0"/>
              <a:t>invention by machine</a:t>
            </a:r>
          </a:p>
          <a:p>
            <a:pPr lvl="1" algn="just"/>
            <a:r>
              <a:rPr lang="en-GB" sz="2000"/>
              <a:t>ownership?</a:t>
            </a:r>
            <a:endParaRPr lang="en-GB" sz="2000" dirty="0"/>
          </a:p>
          <a:p>
            <a:pPr algn="just"/>
            <a:endParaRPr lang="en-GB" sz="2800" dirty="0"/>
          </a:p>
          <a:p>
            <a:pPr lvl="1" algn="just"/>
            <a:endParaRPr lang="en-GB" dirty="0"/>
          </a:p>
          <a:p>
            <a:pPr lvl="1" algn="just"/>
            <a:endParaRPr lang="en-GB" dirty="0"/>
          </a:p>
          <a:p>
            <a:pPr marL="0" indent="0" algn="just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579"/>
            <a:ext cx="886352" cy="8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6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19" y="953725"/>
            <a:ext cx="8595955" cy="1665185"/>
          </a:xfrm>
        </p:spPr>
        <p:txBody>
          <a:bodyPr/>
          <a:lstStyle/>
          <a:p>
            <a:pPr algn="ctr"/>
            <a:r>
              <a:rPr lang="en-GB" sz="4800" dirty="0"/>
              <a:t>Thank you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650359"/>
            <a:ext cx="7920880" cy="1993776"/>
          </a:xfrm>
        </p:spPr>
        <p:txBody>
          <a:bodyPr/>
          <a:lstStyle/>
          <a:p>
            <a:r>
              <a:rPr lang="en-GB" dirty="0"/>
              <a:t>Dr Julian Potter</a:t>
            </a:r>
          </a:p>
          <a:p>
            <a:r>
              <a:rPr lang="en-GB" dirty="0">
                <a:hlinkClick r:id="rId3"/>
              </a:rPr>
              <a:t>jmp@wpt.co.uk</a:t>
            </a:r>
            <a:endParaRPr lang="en-GB" dirty="0"/>
          </a:p>
          <a:p>
            <a:r>
              <a:rPr lang="en-GB" dirty="0"/>
              <a:t>WP Thompson Intellectual Property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691680" y="6245225"/>
            <a:ext cx="5760640" cy="476250"/>
          </a:xfrm>
        </p:spPr>
        <p:txBody>
          <a:bodyPr/>
          <a:lstStyle/>
          <a:p>
            <a:r>
              <a:rPr lang="sv-SE" dirty="0"/>
              <a:t>(c) Dr Julian Potter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E43424-7077-4D8D-9D03-0BB5871D6A09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4386351"/>
            <a:ext cx="18478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91288"/>
      </p:ext>
    </p:extLst>
  </p:cSld>
  <p:clrMapOvr>
    <a:masterClrMapping/>
  </p:clrMapOvr>
</p:sld>
</file>

<file path=ppt/theme/theme1.xml><?xml version="1.0" encoding="utf-8"?>
<a:theme xmlns:a="http://schemas.openxmlformats.org/drawingml/2006/main" name="WPThompson - PowerPoint Template_2">
  <a:themeElements>
    <a:clrScheme name="WPThompson - PowerPoint Template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PThompson - PowerPoint Template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PThompson - PowerPoint Template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Thompson - PowerPoint Template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Thompson - PowerPoint Template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WPThompson - PowerPoint Template_2</Template>
  <TotalTime>7588</TotalTime>
  <Words>310</Words>
  <Application>Microsoft Office PowerPoint</Application>
  <PresentationFormat>Affichage à l'écran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WPThompson - PowerPoint Template_2</vt:lpstr>
      <vt:lpstr>Présentation PowerPoint</vt:lpstr>
      <vt:lpstr>Disruptive technology</vt:lpstr>
      <vt:lpstr>Disruptive technology</vt:lpstr>
      <vt:lpstr>Disruptive technology applications</vt:lpstr>
      <vt:lpstr>Disruptive technology applications</vt:lpstr>
      <vt:lpstr>Disruptive technology applications</vt:lpstr>
      <vt:lpstr>Thank you</vt:lpstr>
    </vt:vector>
  </TitlesOfParts>
  <Company>W P Thompsons &amp; 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tbrand</dc:creator>
  <cp:lastModifiedBy>lwa</cp:lastModifiedBy>
  <cp:revision>790</cp:revision>
  <cp:lastPrinted>2017-10-12T12:16:54Z</cp:lastPrinted>
  <dcterms:created xsi:type="dcterms:W3CDTF">2012-06-18T10:55:46Z</dcterms:created>
  <dcterms:modified xsi:type="dcterms:W3CDTF">2018-05-31T19:58:35Z</dcterms:modified>
</cp:coreProperties>
</file>